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286" autoAdjust="0"/>
  </p:normalViewPr>
  <p:slideViewPr>
    <p:cSldViewPr>
      <p:cViewPr>
        <p:scale>
          <a:sx n="70" d="100"/>
          <a:sy n="70" d="100"/>
        </p:scale>
        <p:origin x="-1980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3EB4C-1EDE-452E-81F4-3B716A9771CC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F9B96-115C-42F6-8E35-B6BFCF40AF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2061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F9B96-115C-42F6-8E35-B6BFCF40AF0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Под неурочными формами занятий понимаются те учебные часы, которые отданы на изучение предмета, но проводятся не в форме уроков.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F9B96-115C-42F6-8E35-B6BFCF40AF0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9648-92FB-4363-90B8-A8CC4207763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AE00-5037-484D-AE5F-172B786D12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9648-92FB-4363-90B8-A8CC4207763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AE00-5037-484D-AE5F-172B786D12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9648-92FB-4363-90B8-A8CC4207763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AE00-5037-484D-AE5F-172B786D12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9648-92FB-4363-90B8-A8CC4207763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AE00-5037-484D-AE5F-172B786D12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9648-92FB-4363-90B8-A8CC4207763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AE00-5037-484D-AE5F-172B786D12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9648-92FB-4363-90B8-A8CC4207763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AE00-5037-484D-AE5F-172B786D12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9648-92FB-4363-90B8-A8CC4207763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AE00-5037-484D-AE5F-172B786D12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9648-92FB-4363-90B8-A8CC4207763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AE00-5037-484D-AE5F-172B786D12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9648-92FB-4363-90B8-A8CC4207763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AE00-5037-484D-AE5F-172B786D12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9648-92FB-4363-90B8-A8CC4207763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AE00-5037-484D-AE5F-172B786D12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9648-92FB-4363-90B8-A8CC4207763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AE00-5037-484D-AE5F-172B786D12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69648-92FB-4363-90B8-A8CC4207763A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5AE00-5037-484D-AE5F-172B786D12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Неурочные формы урочной деятельности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4286256"/>
            <a:ext cx="7215238" cy="1752600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Семинар-практикум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МБОУ «Лицей», г. </a:t>
            </a:r>
            <a:r>
              <a:rPr lang="ru-RU" sz="2400" dirty="0" err="1" smtClean="0">
                <a:solidFill>
                  <a:schemeClr val="tx1"/>
                </a:solidFill>
              </a:rPr>
              <a:t>Лесосибирск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03.12.2015 г.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Руководители ГМО учителей математики и ГМО учителей информатики: Носач Е.А., Муковозчик З.В.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5892" y="488455"/>
            <a:ext cx="7992888" cy="181588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Цель семинара :  оказать методическую помощь в правильном понимании и организации неурочной деятельности в урочное время в рамках ФГОС ООО.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285992"/>
            <a:ext cx="8286808" cy="40318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ru-RU" sz="3200" dirty="0" smtClean="0"/>
          </a:p>
          <a:p>
            <a:r>
              <a:rPr lang="ru-RU" sz="3200" dirty="0" smtClean="0"/>
              <a:t>Итог совместной  деятельности</a:t>
            </a:r>
            <a:r>
              <a:rPr lang="en-US" sz="3200" dirty="0" smtClean="0"/>
              <a:t> </a:t>
            </a:r>
            <a:r>
              <a:rPr lang="ru-RU" sz="3200" dirty="0" smtClean="0"/>
              <a:t>в перспективе:</a:t>
            </a:r>
          </a:p>
          <a:p>
            <a:pPr marL="342900" indent="-342900">
              <a:buAutoNum type="arabicParenR"/>
            </a:pPr>
            <a:r>
              <a:rPr lang="ru-RU" sz="3200" dirty="0" smtClean="0"/>
              <a:t>пополнение </a:t>
            </a:r>
            <a:r>
              <a:rPr lang="ru-RU" sz="3200" dirty="0" smtClean="0"/>
              <a:t>банка методических разработок (урок, фрагмент урока, задание) (сайт</a:t>
            </a:r>
            <a:r>
              <a:rPr lang="ru-RU" sz="3200" dirty="0" smtClean="0"/>
              <a:t>);</a:t>
            </a:r>
          </a:p>
          <a:p>
            <a:pPr marL="342900" indent="-342900"/>
            <a:endParaRPr lang="ru-RU" sz="3200" dirty="0" smtClean="0"/>
          </a:p>
          <a:p>
            <a:r>
              <a:rPr lang="ru-RU" sz="3200" dirty="0" smtClean="0"/>
              <a:t>2) </a:t>
            </a:r>
            <a:r>
              <a:rPr lang="ru-RU" sz="3200" dirty="0" smtClean="0"/>
              <a:t>комментарий </a:t>
            </a:r>
            <a:r>
              <a:rPr lang="ru-RU" sz="3200" dirty="0" smtClean="0"/>
              <a:t>к методическим разработкам в соответствии с выработанными критериями.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5834" y="1301953"/>
            <a:ext cx="8678198" cy="341632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cs typeface="Times New Roman" pitchFamily="18" charset="0"/>
              </a:rPr>
              <a:t>Обязательная часть.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cs typeface="Times New Roman" pitchFamily="18" charset="0"/>
              </a:rPr>
              <a:t>Часть, формируемая участниками образовательного процесса. </a:t>
            </a:r>
          </a:p>
          <a:p>
            <a:pPr marL="342900" indent="-342900"/>
            <a:endParaRPr lang="ru-RU" sz="2400" dirty="0" smtClean="0">
              <a:cs typeface="Times New Roman" pitchFamily="18" charset="0"/>
            </a:endParaRPr>
          </a:p>
          <a:p>
            <a:pPr marL="342900" indent="-342900" algn="just"/>
            <a:r>
              <a:rPr lang="ru-RU" sz="2400" dirty="0" smtClean="0">
                <a:cs typeface="Times New Roman" pitchFamily="18" charset="0"/>
              </a:rPr>
              <a:t>	Соотношение обязательной части и части, формируемой участниками образовательного процесса: </a:t>
            </a:r>
          </a:p>
          <a:p>
            <a:pPr marL="342900" indent="-342900" algn="just"/>
            <a:r>
              <a:rPr lang="ru-RU" sz="2400" dirty="0">
                <a:cs typeface="Times New Roman" pitchFamily="18" charset="0"/>
              </a:rPr>
              <a:t> </a:t>
            </a:r>
            <a:r>
              <a:rPr lang="ru-RU" sz="2400" dirty="0" smtClean="0">
                <a:cs typeface="Times New Roman" pitchFamily="18" charset="0"/>
              </a:rPr>
              <a:t>      НОО – 80%  /  20%;</a:t>
            </a:r>
          </a:p>
          <a:p>
            <a:pPr marL="342900" indent="-342900"/>
            <a:r>
              <a:rPr lang="ru-RU" sz="2400" dirty="0" smtClean="0">
                <a:cs typeface="Times New Roman" pitchFamily="18" charset="0"/>
              </a:rPr>
              <a:t>	  ООО – 70%  /  30%; </a:t>
            </a:r>
          </a:p>
          <a:p>
            <a:pPr marL="342900" indent="-342900"/>
            <a:r>
              <a:rPr lang="ru-RU" sz="2400" dirty="0" smtClean="0">
                <a:cs typeface="Times New Roman" pitchFamily="18" charset="0"/>
              </a:rPr>
              <a:t>	  СОО – 2/3   /  1/3.</a:t>
            </a:r>
            <a:endParaRPr lang="ru-RU" sz="2400" dirty="0">
              <a:cs typeface="Times New Roman" pitchFamily="18" charset="0"/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571472" y="285728"/>
            <a:ext cx="7993062" cy="800219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cs typeface="Times New Roman" pitchFamily="18" charset="0"/>
              </a:rPr>
              <a:t>Структура Учебного плана ФГОС</a:t>
            </a:r>
            <a:endParaRPr lang="ru-RU" sz="2800" b="1" dirty="0">
              <a:solidFill>
                <a:schemeClr val="bg1"/>
              </a:solidFill>
              <a:cs typeface="Times New Roman" pitchFamily="18" charset="0"/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5589240"/>
            <a:ext cx="8321008" cy="830997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1"/>
                </a:solidFill>
              </a:rPr>
              <a:t>Наполнение конкретным содержанием данного раздела находится в компетенции образовательного </a:t>
            </a:r>
            <a:r>
              <a:rPr lang="ru-RU" sz="2400" b="1" i="1" dirty="0" smtClean="0">
                <a:solidFill>
                  <a:schemeClr val="bg1"/>
                </a:solidFill>
              </a:rPr>
              <a:t>учреждения.</a:t>
            </a:r>
            <a:endParaRPr lang="ru-RU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076056" y="1628800"/>
            <a:ext cx="3901546" cy="50167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понимание каждым учащимся того, что он не сможет достичь успеха один, если успеха не достигнут остальные;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- развитие коммуникативных способностей, умения помогать друг другу в выполнении задач как учебных, так и жизненных;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воспитание ответственности за персональный  вклад в коллективный результат;</a:t>
            </a:r>
            <a:endParaRPr kumimoji="0" lang="ru-RU" sz="1100" b="0" i="1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- формирование действия самооценки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взаимооценки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при подведении итога результатов работы всего коллектива и своего собственного.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(</a:t>
            </a:r>
            <a:r>
              <a:rPr lang="ru-RU" dirty="0">
                <a:ea typeface="Calibri" pitchFamily="34" charset="0"/>
                <a:cs typeface="Times New Roman" pitchFamily="18" charset="0"/>
              </a:rPr>
              <a:t>по </a:t>
            </a:r>
            <a:r>
              <a:rPr lang="ru-RU" dirty="0" err="1">
                <a:ea typeface="Calibri" pitchFamily="34" charset="0"/>
                <a:cs typeface="Times New Roman" pitchFamily="18" charset="0"/>
              </a:rPr>
              <a:t>Д.Джонсону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)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116632"/>
            <a:ext cx="6768752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Неурочные формы урочной деятельности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60132" y="1163957"/>
            <a:ext cx="2952328" cy="46166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Решают задачи:</a:t>
            </a:r>
            <a:endParaRPr lang="ru-RU" sz="2400" b="1" dirty="0">
              <a:solidFill>
                <a:schemeClr val="bg1"/>
              </a:solidFill>
            </a:endParaRPr>
          </a:p>
        </p:txBody>
      </p:sp>
      <p:cxnSp>
        <p:nvCxnSpPr>
          <p:cNvPr id="6" name="Прямая со стрелкой 5"/>
          <p:cNvCxnSpPr>
            <a:stCxn id="3" idx="2"/>
          </p:cNvCxnSpPr>
          <p:nvPr/>
        </p:nvCxnSpPr>
        <p:spPr>
          <a:xfrm>
            <a:off x="4788024" y="639852"/>
            <a:ext cx="2448272" cy="41288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3" idx="2"/>
          </p:cNvCxnSpPr>
          <p:nvPr/>
        </p:nvCxnSpPr>
        <p:spPr>
          <a:xfrm flipH="1">
            <a:off x="2051720" y="639852"/>
            <a:ext cx="2736304" cy="41288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9512" y="1167135"/>
            <a:ext cx="3888432" cy="46166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Проблема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1916832"/>
            <a:ext cx="38884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Поиск  </a:t>
            </a:r>
            <a:r>
              <a:rPr lang="ru-RU" sz="3200" b="1" dirty="0">
                <a:solidFill>
                  <a:srgbClr val="FF0000"/>
                </a:solidFill>
              </a:rPr>
              <a:t>новых организационных форм учебной </a:t>
            </a:r>
            <a:r>
              <a:rPr lang="ru-RU" sz="3200" b="1" dirty="0" smtClean="0">
                <a:solidFill>
                  <a:srgbClr val="FF0000"/>
                </a:solidFill>
              </a:rPr>
              <a:t>деятельности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500174"/>
            <a:ext cx="692948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/>
              <a:t>Неурочные формы урочной деятельности</a:t>
            </a:r>
            <a:r>
              <a:rPr lang="en-US" sz="2800" b="1" dirty="0" smtClean="0"/>
              <a:t> </a:t>
            </a:r>
            <a:r>
              <a:rPr lang="ru-RU" sz="2800" dirty="0" smtClean="0"/>
              <a:t>– формы организации индивидуальной, групповой </a:t>
            </a:r>
            <a:r>
              <a:rPr lang="ru-RU" sz="2800" dirty="0" smtClean="0">
                <a:solidFill>
                  <a:srgbClr val="FF0000"/>
                </a:solidFill>
              </a:rPr>
              <a:t>коллективно-распределительной деятельности </a:t>
            </a:r>
            <a:r>
              <a:rPr lang="ru-RU" sz="2800" dirty="0" smtClean="0"/>
              <a:t>обучающихся с целью расширения творческой, практической составляющей учебных </a:t>
            </a:r>
            <a:r>
              <a:rPr lang="ru-RU" sz="2800" dirty="0" smtClean="0"/>
              <a:t>предметов для </a:t>
            </a:r>
            <a:r>
              <a:rPr lang="ru-RU" sz="2800" dirty="0" smtClean="0"/>
              <a:t>формирования ключевых компетентностей и практического опыта школьников.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28728" y="285728"/>
            <a:ext cx="6768752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Неурочные формы урочной деятельности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7290" y="785794"/>
            <a:ext cx="764386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образовательное путешествие;</a:t>
            </a:r>
            <a:endParaRPr lang="en-US" sz="2800" dirty="0" smtClean="0"/>
          </a:p>
          <a:p>
            <a:r>
              <a:rPr lang="ru-RU" sz="2800" dirty="0" smtClean="0"/>
              <a:t>творческая мастерская;</a:t>
            </a:r>
            <a:endParaRPr lang="en-US" sz="2800" dirty="0" smtClean="0"/>
          </a:p>
          <a:p>
            <a:r>
              <a:rPr lang="ru-RU" sz="2800" dirty="0" smtClean="0"/>
              <a:t>индивидуальные занятия;</a:t>
            </a:r>
            <a:endParaRPr lang="en-US" sz="2800" dirty="0" smtClean="0"/>
          </a:p>
          <a:p>
            <a:r>
              <a:rPr lang="ru-RU" sz="2800" dirty="0" smtClean="0"/>
              <a:t>соревнования;</a:t>
            </a:r>
            <a:endParaRPr lang="en-US" sz="2800" dirty="0" smtClean="0"/>
          </a:p>
          <a:p>
            <a:r>
              <a:rPr lang="ru-RU" sz="2800" dirty="0" smtClean="0"/>
              <a:t>проекты;</a:t>
            </a:r>
            <a:endParaRPr lang="en-US" sz="2800" dirty="0" smtClean="0"/>
          </a:p>
          <a:p>
            <a:r>
              <a:rPr lang="ru-RU" sz="2800" dirty="0" smtClean="0"/>
              <a:t>лаборатории;</a:t>
            </a:r>
            <a:endParaRPr lang="en-US" sz="2800" dirty="0" smtClean="0"/>
          </a:p>
          <a:p>
            <a:r>
              <a:rPr lang="ru-RU" sz="2800" dirty="0" smtClean="0"/>
              <a:t>тренинги;</a:t>
            </a:r>
            <a:endParaRPr lang="en-US" sz="2800" dirty="0" smtClean="0"/>
          </a:p>
          <a:p>
            <a:r>
              <a:rPr lang="ru-RU" sz="2800" dirty="0" smtClean="0"/>
              <a:t>экскурсии; </a:t>
            </a:r>
            <a:endParaRPr lang="en-US" sz="2800" dirty="0" smtClean="0"/>
          </a:p>
          <a:p>
            <a:r>
              <a:rPr lang="ru-RU" sz="2800" dirty="0" smtClean="0"/>
              <a:t>занятия – игры;</a:t>
            </a:r>
          </a:p>
          <a:p>
            <a:r>
              <a:rPr lang="ru-RU" sz="2800" dirty="0" smtClean="0"/>
              <a:t>путешествие в сказку;</a:t>
            </a:r>
          </a:p>
          <a:p>
            <a:r>
              <a:rPr lang="ru-RU" sz="2800" dirty="0" smtClean="0"/>
              <a:t>диспуты; </a:t>
            </a:r>
            <a:endParaRPr lang="en-US" sz="2800" dirty="0" smtClean="0"/>
          </a:p>
          <a:p>
            <a:r>
              <a:rPr lang="ru-RU" sz="2800" dirty="0" smtClean="0"/>
              <a:t>отчетные выставки творческих (индивидуальных и коллективных) работ ;</a:t>
            </a:r>
            <a:endParaRPr lang="en-US" sz="2800" dirty="0" smtClean="0"/>
          </a:p>
          <a:p>
            <a:r>
              <a:rPr lang="ru-RU" sz="2800" dirty="0" smtClean="0"/>
              <a:t>и др.</a:t>
            </a:r>
          </a:p>
          <a:p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42976" y="214290"/>
            <a:ext cx="6768752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Формы неурочной деятельности: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298</Words>
  <Application>Microsoft Office PowerPoint</Application>
  <PresentationFormat>Экран (4:3)</PresentationFormat>
  <Paragraphs>47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Неурочные формы урочной деятельности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Неурочные формы урочной деятельности</dc:title>
  <dc:creator>Пользователь Windows</dc:creator>
  <cp:lastModifiedBy>Кабинет 1-6</cp:lastModifiedBy>
  <cp:revision>34</cp:revision>
  <dcterms:created xsi:type="dcterms:W3CDTF">2015-11-26T07:19:27Z</dcterms:created>
  <dcterms:modified xsi:type="dcterms:W3CDTF">2015-11-30T06:44:17Z</dcterms:modified>
</cp:coreProperties>
</file>